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8" r:id="rId3"/>
    <p:sldId id="269" r:id="rId4"/>
    <p:sldId id="270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84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62" b="0" i="0" u="none" strike="noStrike" baseline="0" dirty="0">
                <a:effectLst/>
              </a:rPr>
              <a:t>Percentuali Stati membri dell’Unione Europea </a:t>
            </a:r>
            <a:endParaRPr lang="it-IT" dirty="0"/>
          </a:p>
        </c:rich>
      </c:tx>
      <c:layout>
        <c:manualLayout>
          <c:xMode val="edge"/>
          <c:yMode val="edge"/>
          <c:x val="0.31627715013884128"/>
          <c:y val="1.751185497426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Persone con disabilità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Tasso di occupazione</c:v>
                </c:pt>
                <c:pt idx="1">
                  <c:v>Tasso di disoccupazione</c:v>
                </c:pt>
                <c:pt idx="2">
                  <c:v>Rischio di povertà ed esclusione sociale </c:v>
                </c:pt>
              </c:strCache>
            </c:strRef>
          </c:cat>
          <c:val>
            <c:numRef>
              <c:f>Foglio1!$B$2:$B$4</c:f>
              <c:numCache>
                <c:formatCode>0%</c:formatCode>
                <c:ptCount val="3"/>
                <c:pt idx="0">
                  <c:v>0.45</c:v>
                </c:pt>
                <c:pt idx="1">
                  <c:v>0.183</c:v>
                </c:pt>
                <c:pt idx="2" formatCode="0.00%">
                  <c:v>0.28699999999999998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B4-489A-A4C6-61C1BC5EAE6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Popolazione totale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Tasso di occupazione</c:v>
                </c:pt>
                <c:pt idx="1">
                  <c:v>Tasso di disoccupazione</c:v>
                </c:pt>
                <c:pt idx="2">
                  <c:v>Rischio di povertà ed esclusione sociale </c:v>
                </c:pt>
              </c:strCache>
            </c:strRef>
          </c:cat>
          <c:val>
            <c:numRef>
              <c:f>Foglio1!$C$2:$C$4</c:f>
              <c:numCache>
                <c:formatCode>0.00%</c:formatCode>
                <c:ptCount val="3"/>
                <c:pt idx="0">
                  <c:v>0.75</c:v>
                </c:pt>
                <c:pt idx="1">
                  <c:v>9.9000000000000005E-2</c:v>
                </c:pt>
                <c:pt idx="2">
                  <c:v>0.192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B4-489A-A4C6-61C1BC5EAE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3047216"/>
        <c:axId val="1923034320"/>
      </c:barChart>
      <c:catAx>
        <c:axId val="192304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23034320"/>
        <c:crosses val="autoZero"/>
        <c:auto val="1"/>
        <c:lblAlgn val="ctr"/>
        <c:lblOffset val="100"/>
        <c:noMultiLvlLbl val="0"/>
      </c:catAx>
      <c:valAx>
        <c:axId val="192303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2304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D46A0306-F79C-4D10-864E-90A79D2054FF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ADBF6738-4BB8-4E4A-814F-A369ED755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06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619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923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55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19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316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86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726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439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757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425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BF6738-4BB8-4E4A-814F-A369ED75552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72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306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955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8727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553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273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1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1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250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3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935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21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6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86C163E-DB5C-FBB7-6B0E-8FF186686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416712"/>
            <a:ext cx="5661240" cy="2336647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BRAILLE 2.0</a:t>
            </a:r>
            <a:br>
              <a:rPr lang="it-IT" dirty="0"/>
            </a:br>
            <a:br>
              <a:rPr lang="it-IT" dirty="0"/>
            </a:br>
            <a:r>
              <a:rPr lang="it-IT" sz="2800" dirty="0"/>
              <a:t>INCLUSIONE  E TECNOLOGIA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711A05-15CE-A49C-86FA-C0D0F91D9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4744796"/>
            <a:ext cx="5340911" cy="1475029"/>
          </a:xfrm>
        </p:spPr>
        <p:txBody>
          <a:bodyPr>
            <a:normAutofit/>
          </a:bodyPr>
          <a:lstStyle/>
          <a:p>
            <a:pPr algn="ctr"/>
            <a:r>
              <a:rPr lang="it-IT" dirty="0" err="1"/>
              <a:t>Literary</a:t>
            </a:r>
            <a:r>
              <a:rPr lang="it-IT" dirty="0"/>
              <a:t> Review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Dott.ssa Federica Mazzarella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F7F2079-504C-499A-A644-58F4DDC76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Picture 3" descr="Disegno astratto di petali in color pastello">
            <a:extLst>
              <a:ext uri="{FF2B5EF4-FFF2-40B4-BE49-F238E27FC236}">
                <a16:creationId xmlns:a16="http://schemas.microsoft.com/office/drawing/2014/main" id="{86D0675A-5366-C0B5-40CC-03E00F0190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52" r="12602" b="2"/>
          <a:stretch/>
        </p:blipFill>
        <p:spPr>
          <a:xfrm>
            <a:off x="6535696" y="10"/>
            <a:ext cx="5669280" cy="6857990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6006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16149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3C100-6B90-66EB-36BB-C8703656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406401"/>
            <a:ext cx="10077811" cy="690880"/>
          </a:xfrm>
        </p:spPr>
        <p:txBody>
          <a:bodyPr/>
          <a:lstStyle/>
          <a:p>
            <a:pPr algn="ctr"/>
            <a:r>
              <a:rPr lang="it-IT" dirty="0"/>
              <a:t>Tecnologia Braille-</a:t>
            </a:r>
            <a:r>
              <a:rPr lang="it-IT" dirty="0" err="1"/>
              <a:t>based</a:t>
            </a:r>
            <a:endParaRPr lang="it-IT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2D7AD726-2CBA-7C97-0631-4BD84DFF6F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763705"/>
              </p:ext>
            </p:extLst>
          </p:nvPr>
        </p:nvGraphicFramePr>
        <p:xfrm>
          <a:off x="525103" y="1422401"/>
          <a:ext cx="9797457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775">
                  <a:extLst>
                    <a:ext uri="{9D8B030D-6E8A-4147-A177-3AD203B41FA5}">
                      <a16:colId xmlns:a16="http://schemas.microsoft.com/office/drawing/2014/main" val="3530318759"/>
                    </a:ext>
                  </a:extLst>
                </a:gridCol>
                <a:gridCol w="6159682">
                  <a:extLst>
                    <a:ext uri="{9D8B030D-6E8A-4147-A177-3AD203B41FA5}">
                      <a16:colId xmlns:a16="http://schemas.microsoft.com/office/drawing/2014/main" val="576690443"/>
                    </a:ext>
                  </a:extLst>
                </a:gridCol>
              </a:tblGrid>
              <a:tr h="361974">
                <a:tc>
                  <a:txBody>
                    <a:bodyPr/>
                    <a:lstStyle/>
                    <a:p>
                      <a:r>
                        <a:rPr lang="it-IT" dirty="0"/>
                        <a:t>Dispositivo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Descrizione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780049"/>
                  </a:ext>
                </a:extLst>
              </a:tr>
              <a:tr h="603289">
                <a:tc>
                  <a:txBody>
                    <a:bodyPr/>
                    <a:lstStyle/>
                    <a:p>
                      <a:pPr algn="r"/>
                      <a:r>
                        <a:rPr lang="it-IT" sz="1700" dirty="0" err="1"/>
                        <a:t>BlindPAD</a:t>
                      </a:r>
                      <a:r>
                        <a:rPr lang="it-IT" sz="1700" dirty="0"/>
                        <a:t> 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Tavoletta tattile con giochi educativi per percepire forme geometriche e mappe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70291"/>
                  </a:ext>
                </a:extLst>
              </a:tr>
              <a:tr h="603289">
                <a:tc>
                  <a:txBody>
                    <a:bodyPr/>
                    <a:lstStyle/>
                    <a:p>
                      <a:pPr algn="r"/>
                      <a:r>
                        <a:rPr lang="it-IT" sz="1700" dirty="0" err="1"/>
                        <a:t>dbGLOVE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Dispositivo indossabile che rende digitale gli alfabeti basati sul tatto per interagire con gli altri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004022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/>
                        <a:t>Dot e Dot 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Smartwatch e Braille lettore ebook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374672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 err="1"/>
                        <a:t>Tactile</a:t>
                      </a:r>
                      <a:r>
                        <a:rPr lang="it-IT" sz="1700" dirty="0"/>
                        <a:t> Braille Tablet </a:t>
                      </a:r>
                      <a:r>
                        <a:rPr lang="it-IT" sz="1700" dirty="0" err="1"/>
                        <a:t>InsideONE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Tablet tattile Braille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928446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/>
                        <a:t>READABLE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Dispositivo Braille dinamico con stampante 3D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74166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 err="1"/>
                        <a:t>BrailleBunny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Dispositivo per insegnare il Braille ai bambini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2422"/>
                  </a:ext>
                </a:extLst>
              </a:tr>
              <a:tr h="603289">
                <a:tc>
                  <a:txBody>
                    <a:bodyPr/>
                    <a:lstStyle/>
                    <a:p>
                      <a:pPr algn="r"/>
                      <a:r>
                        <a:rPr lang="it-IT" sz="1700" dirty="0" err="1"/>
                        <a:t>HapticRead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Dispositivo che proietta nell’aria i punti Braille sulla mano dell’utente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771063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/>
                        <a:t>Display Braille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Display azionato meccanicamente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97407"/>
                  </a:ext>
                </a:extLst>
              </a:tr>
              <a:tr h="346891">
                <a:tc>
                  <a:txBody>
                    <a:bodyPr/>
                    <a:lstStyle/>
                    <a:p>
                      <a:pPr algn="r"/>
                      <a:r>
                        <a:rPr lang="it-IT" sz="1700" dirty="0"/>
                        <a:t>IoT Braille Display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Display che utilizza la tecnologia Internet of </a:t>
                      </a:r>
                      <a:r>
                        <a:rPr lang="it-IT" sz="1700" dirty="0" err="1"/>
                        <a:t>Things</a:t>
                      </a:r>
                      <a:endParaRPr lang="it-I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57243"/>
                  </a:ext>
                </a:extLst>
              </a:tr>
              <a:tr h="603289">
                <a:tc>
                  <a:txBody>
                    <a:bodyPr/>
                    <a:lstStyle/>
                    <a:p>
                      <a:pPr algn="r"/>
                      <a:r>
                        <a:rPr lang="it-IT" sz="1700" dirty="0"/>
                        <a:t>The </a:t>
                      </a:r>
                      <a:r>
                        <a:rPr lang="it-IT" sz="1700" dirty="0" err="1"/>
                        <a:t>Cadence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Dispositivo mobile con funzionalità grafiche per leggere equazioni e diagrammi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381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261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CD3E-9833-05FE-1470-EB86BE5A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797892"/>
          </a:xfrm>
        </p:spPr>
        <p:txBody>
          <a:bodyPr/>
          <a:lstStyle/>
          <a:p>
            <a:pPr algn="ctr"/>
            <a:r>
              <a:rPr lang="it-IT" dirty="0"/>
              <a:t>Riflessioni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0BBA4-2E63-5855-DADE-FE72447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Perché è importante imparare il codice Braille?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Neuroplasticità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Ampliamento delle competenze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Piena realizzazione dell’individuo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Autonomia</a:t>
            </a:r>
          </a:p>
          <a:p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4021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CD3E-9833-05FE-1470-EB86BE5A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797892"/>
          </a:xfrm>
        </p:spPr>
        <p:txBody>
          <a:bodyPr/>
          <a:lstStyle/>
          <a:p>
            <a:pPr algn="ctr"/>
            <a:r>
              <a:rPr lang="it-IT" dirty="0"/>
              <a:t>Riflessioni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0BBA4-2E63-5855-DADE-FE72447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/>
              <a:t>Quali gli aspetti è importante che la tecnologia abbia come priorità nella progettazione di dispositivi Braille-</a:t>
            </a:r>
            <a:r>
              <a:rPr lang="it-IT" sz="2800" b="1" dirty="0" err="1"/>
              <a:t>based</a:t>
            </a:r>
            <a:r>
              <a:rPr lang="it-IT" sz="2800" b="1" dirty="0"/>
              <a:t>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Approccio multidisciplinare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Approccio riabilitativo</a:t>
            </a:r>
          </a:p>
          <a:p>
            <a:pPr algn="just"/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553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7CD3E-9833-05FE-1470-EB86BE5A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797892"/>
          </a:xfrm>
        </p:spPr>
        <p:txBody>
          <a:bodyPr/>
          <a:lstStyle/>
          <a:p>
            <a:pPr algn="ctr"/>
            <a:r>
              <a:rPr lang="it-IT" dirty="0"/>
              <a:t>Riflessioni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0BBA4-2E63-5855-DADE-FE72447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/>
              <a:t>In che modo la tecnologia Braille-</a:t>
            </a:r>
            <a:r>
              <a:rPr lang="it-IT" sz="2800" b="1" dirty="0" err="1"/>
              <a:t>based</a:t>
            </a:r>
            <a:r>
              <a:rPr lang="it-IT" sz="2800" b="1" dirty="0"/>
              <a:t> è in grado di favorire l’inclusione socio-lavorativa delle persone con disabilità visiva?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Diffusione dell’alfabetizzazione Braille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Maggiore scelta formativa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Promozione dell’autonomia  </a:t>
            </a:r>
          </a:p>
        </p:txBody>
      </p:sp>
    </p:spTree>
    <p:extLst>
      <p:ext uri="{BB962C8B-B14F-4D97-AF65-F5344CB8AC3E}">
        <p14:creationId xmlns:p14="http://schemas.microsoft.com/office/powerpoint/2010/main" val="474326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8A24F-96B4-0489-2295-F1FB0231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828372"/>
          </a:xfrm>
        </p:spPr>
        <p:txBody>
          <a:bodyPr/>
          <a:lstStyle/>
          <a:p>
            <a:pPr algn="ctr"/>
            <a:r>
              <a:rPr lang="it-IT" dirty="0"/>
              <a:t>Considerazioni conclusive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B8073C-CBF0-E56C-7DE6-9EF05CF6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0077557" cy="4051635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it-IT" sz="2800" dirty="0"/>
              <a:t>La tecnologia è un’occasione di maggiore diffusione del Braille</a:t>
            </a:r>
          </a:p>
          <a:p>
            <a:pPr marL="342900" lvl="1" indent="-342900" algn="just"/>
            <a:r>
              <a:rPr lang="it-IT" sz="2800" dirty="0"/>
              <a:t>È importante insegnare precocemente il sistema di letto-scrittura Braille</a:t>
            </a:r>
          </a:p>
          <a:p>
            <a:pPr marL="342900" lvl="1" indent="-342900" algn="just"/>
            <a:r>
              <a:rPr lang="it-IT" sz="2800" dirty="0"/>
              <a:t>Accessibilità della tecnologia esistente</a:t>
            </a:r>
          </a:p>
          <a:p>
            <a:pPr marL="342900" lvl="1" indent="-342900" algn="just"/>
            <a:r>
              <a:rPr lang="it-IT" sz="2800" dirty="0"/>
              <a:t>Sviluppo delle competenze necessarie per l’utilizzo della tecnologia Braille-</a:t>
            </a:r>
            <a:r>
              <a:rPr lang="it-IT" sz="2800" dirty="0" err="1"/>
              <a:t>based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36105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8A24F-96B4-0489-2295-F1FB0231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828372"/>
          </a:xfrm>
        </p:spPr>
        <p:txBody>
          <a:bodyPr/>
          <a:lstStyle/>
          <a:p>
            <a:pPr algn="ctr"/>
            <a:r>
              <a:rPr lang="it-IT" dirty="0"/>
              <a:t>Considerazioni conclusive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B8073C-CBF0-E56C-7DE6-9EF05CF6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0077557" cy="4051635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it-IT" sz="2800" dirty="0"/>
              <a:t>Potenziamento dell’autonomia: maggiori possibilità di spostamento nel proprio ambiente di vita</a:t>
            </a:r>
          </a:p>
          <a:p>
            <a:pPr marL="342900" lvl="1" indent="-342900" algn="just"/>
            <a:r>
              <a:rPr lang="it-IT" sz="2800" dirty="0"/>
              <a:t>Sviluppo di nuovi profili professionali per le persone con disabilità visiva</a:t>
            </a:r>
          </a:p>
          <a:p>
            <a:pPr marL="342900" lvl="1" indent="-342900" algn="just"/>
            <a:r>
              <a:rPr lang="it-IT" sz="2800" dirty="0"/>
              <a:t>Promozione dello smart work e della digitalizzazione del materiale</a:t>
            </a:r>
          </a:p>
        </p:txBody>
      </p:sp>
    </p:spTree>
    <p:extLst>
      <p:ext uri="{BB962C8B-B14F-4D97-AF65-F5344CB8AC3E}">
        <p14:creationId xmlns:p14="http://schemas.microsoft.com/office/powerpoint/2010/main" val="1219020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BE0CD5-7D37-D970-9B53-659A0B015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2383971"/>
            <a:ext cx="10077557" cy="1262743"/>
          </a:xfrm>
        </p:spPr>
        <p:txBody>
          <a:bodyPr>
            <a:normAutofit/>
          </a:bodyPr>
          <a:lstStyle/>
          <a:p>
            <a:pPr algn="ctr"/>
            <a:r>
              <a:rPr lang="it-IT" sz="4800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422353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AE93A7-7307-930D-453F-3952F297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Dati sulla disabilità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3720E-DCCF-242A-3DCE-08C8A79AC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/>
              <a:t>Nel mondo le persone con disabilità visiva sono 253 milioni, di cui 36 milioni non vedenti.</a:t>
            </a:r>
          </a:p>
          <a:p>
            <a:r>
              <a:rPr lang="it-IT" sz="2400" dirty="0"/>
              <a:t>Comunicazione ANSA 30 luglio 2022. </a:t>
            </a:r>
          </a:p>
          <a:p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/>
              <a:t>In Italia i ciechi invalidi, totali e parziali, sono 108.856. </a:t>
            </a:r>
          </a:p>
          <a:p>
            <a:r>
              <a:rPr lang="it-IT" sz="2400" dirty="0"/>
              <a:t>Dati INPS relativi all’anno 2021.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59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5">
            <a:extLst>
              <a:ext uri="{FF2B5EF4-FFF2-40B4-BE49-F238E27FC236}">
                <a16:creationId xmlns:a16="http://schemas.microsoft.com/office/drawing/2014/main" id="{0437A4AD-05EB-4AA7-CE50-4BBD16880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20740"/>
              </p:ext>
            </p:extLst>
          </p:nvPr>
        </p:nvGraphicFramePr>
        <p:xfrm>
          <a:off x="396278" y="254524"/>
          <a:ext cx="11198691" cy="6603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2418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F60073-E0C8-AD89-01CB-3E90EA9A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Difficoltà di inclusione scolastica, sociale e lavorativa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F73596-673F-029D-6940-7437E982A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000" dirty="0"/>
              <a:t>In Italia oltre il 50% delle persone aventi disabilità termina il proprio percorso scolastico con la scuola dell’obbligo e arriva ad avere al massimo la licenza media o la qualifica professionale.</a:t>
            </a:r>
          </a:p>
          <a:p>
            <a:pPr>
              <a:lnSpc>
                <a:spcPct val="120000"/>
              </a:lnSpc>
            </a:pPr>
            <a:endParaRPr lang="it-IT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000" dirty="0"/>
              <a:t>Legge 12 marzo 1999 n. 68: definisce norme per il diritto al lavoro dei disabili disciplina il collocamento lavorativo delle persone con disabilità.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635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F0FC8-DD2A-5103-AB4D-075A429E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507" y="367645"/>
            <a:ext cx="9558773" cy="486011"/>
          </a:xfrm>
        </p:spPr>
        <p:txBody>
          <a:bodyPr>
            <a:noAutofit/>
          </a:bodyPr>
          <a:lstStyle/>
          <a:p>
            <a:pPr algn="just"/>
            <a:r>
              <a:rPr lang="it-IT" sz="2000" dirty="0"/>
              <a:t>Iscritti nell’elenco del collocamento mirato, classificate per tipologia di invalidità, genere (v. ass.). Anni 2016 – 2018.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3A26223-79BC-4257-99B0-C425C2B4B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379100"/>
              </p:ext>
            </p:extLst>
          </p:nvPr>
        </p:nvGraphicFramePr>
        <p:xfrm>
          <a:off x="1104507" y="985631"/>
          <a:ext cx="9558773" cy="5594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9639">
                  <a:extLst>
                    <a:ext uri="{9D8B030D-6E8A-4147-A177-3AD203B41FA5}">
                      <a16:colId xmlns:a16="http://schemas.microsoft.com/office/drawing/2014/main" val="2725307292"/>
                    </a:ext>
                  </a:extLst>
                </a:gridCol>
                <a:gridCol w="1807984">
                  <a:extLst>
                    <a:ext uri="{9D8B030D-6E8A-4147-A177-3AD203B41FA5}">
                      <a16:colId xmlns:a16="http://schemas.microsoft.com/office/drawing/2014/main" val="3398117863"/>
                    </a:ext>
                  </a:extLst>
                </a:gridCol>
                <a:gridCol w="784230">
                  <a:extLst>
                    <a:ext uri="{9D8B030D-6E8A-4147-A177-3AD203B41FA5}">
                      <a16:colId xmlns:a16="http://schemas.microsoft.com/office/drawing/2014/main" val="3911235922"/>
                    </a:ext>
                  </a:extLst>
                </a:gridCol>
                <a:gridCol w="784230">
                  <a:extLst>
                    <a:ext uri="{9D8B030D-6E8A-4147-A177-3AD203B41FA5}">
                      <a16:colId xmlns:a16="http://schemas.microsoft.com/office/drawing/2014/main" val="3408573795"/>
                    </a:ext>
                  </a:extLst>
                </a:gridCol>
                <a:gridCol w="784230">
                  <a:extLst>
                    <a:ext uri="{9D8B030D-6E8A-4147-A177-3AD203B41FA5}">
                      <a16:colId xmlns:a16="http://schemas.microsoft.com/office/drawing/2014/main" val="1087516850"/>
                    </a:ext>
                  </a:extLst>
                </a:gridCol>
                <a:gridCol w="784230">
                  <a:extLst>
                    <a:ext uri="{9D8B030D-6E8A-4147-A177-3AD203B41FA5}">
                      <a16:colId xmlns:a16="http://schemas.microsoft.com/office/drawing/2014/main" val="1726180283"/>
                    </a:ext>
                  </a:extLst>
                </a:gridCol>
                <a:gridCol w="784230">
                  <a:extLst>
                    <a:ext uri="{9D8B030D-6E8A-4147-A177-3AD203B41FA5}">
                      <a16:colId xmlns:a16="http://schemas.microsoft.com/office/drawing/2014/main" val="3091697519"/>
                    </a:ext>
                  </a:extLst>
                </a:gridCol>
              </a:tblGrid>
              <a:tr h="5841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2016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2017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2018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2905319554"/>
                  </a:ext>
                </a:extLst>
              </a:tr>
              <a:tr h="10998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Totale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Di cui donne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Totale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Di cui donne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Totale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Di cui donne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14043866"/>
                  </a:ext>
                </a:extLst>
              </a:tr>
              <a:tr h="4868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Invalidi civili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525.426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241.508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553.515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248.520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695.117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321.308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2618409611"/>
                  </a:ext>
                </a:extLst>
              </a:tr>
              <a:tr h="4868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Invalidi del lavoro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16.342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2.822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12.369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1.019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17.933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3.111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4040577569"/>
                  </a:ext>
                </a:extLst>
              </a:tr>
              <a:tr h="79155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Invalidi di guerra, invalidi civili, invalidi di guerra per servizio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2.254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170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2.212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82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3.114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118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1433046009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Non vedenti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1.623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690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1.566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674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2.065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900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2798364836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Sordi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5.128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2.376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5.314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2.618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6.497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3.165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3947920391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N.d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6.889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3.719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7.806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3.840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8.982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4.348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1646175959"/>
                  </a:ext>
                </a:extLst>
              </a:tr>
              <a:tr h="4868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Totale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557.662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251.285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582.782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256.753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733.708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332.950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3851566043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00" marR="57900" marT="0" marB="0"/>
                </a:tc>
                <a:extLst>
                  <a:ext uri="{0D108BD9-81ED-4DB2-BD59-A6C34878D82A}">
                    <a16:rowId xmlns:a16="http://schemas.microsoft.com/office/drawing/2014/main" val="1053305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08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D5743-3A23-2ACA-54C2-79047806A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838532"/>
          </a:xfrm>
        </p:spPr>
        <p:txBody>
          <a:bodyPr/>
          <a:lstStyle/>
          <a:p>
            <a:pPr algn="ctr"/>
            <a:r>
              <a:rPr lang="it-IT" dirty="0"/>
              <a:t>Obiettivi della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66136D-3A79-E36F-CD19-0668B25C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t-IT" sz="2800" dirty="0"/>
              <a:t>Indagare quali sono le nuove tecnologie Braille-</a:t>
            </a:r>
            <a:r>
              <a:rPr lang="it-IT" sz="2800" dirty="0" err="1"/>
              <a:t>based</a:t>
            </a:r>
            <a:endParaRPr lang="it-IT" sz="28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800" dirty="0"/>
              <a:t>Proporre riflessioni sull’impatto dell’alfabetizzazione Braille e della diffusione della tecnologia Braille-</a:t>
            </a:r>
            <a:r>
              <a:rPr lang="it-IT" sz="2800" dirty="0" err="1"/>
              <a:t>based</a:t>
            </a:r>
            <a:r>
              <a:rPr lang="it-IT" sz="2800" dirty="0"/>
              <a:t> per promuovere l’inclusione socio-lavorativa delle persone con disabilità visiva</a:t>
            </a:r>
          </a:p>
        </p:txBody>
      </p:sp>
    </p:spTree>
    <p:extLst>
      <p:ext uri="{BB962C8B-B14F-4D97-AF65-F5344CB8AC3E}">
        <p14:creationId xmlns:p14="http://schemas.microsoft.com/office/powerpoint/2010/main" val="398868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EAB96-5B73-F883-86CF-96A69D90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960452"/>
          </a:xfrm>
        </p:spPr>
        <p:txBody>
          <a:bodyPr/>
          <a:lstStyle/>
          <a:p>
            <a:pPr algn="ctr"/>
            <a:r>
              <a:rPr lang="it-IT" dirty="0"/>
              <a:t>Metodologia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7436AE-A6FE-776E-48AB-809BE197F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3078480"/>
            <a:ext cx="10077557" cy="299245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Banche dati ad accesso aperto: </a:t>
            </a:r>
            <a:r>
              <a:rPr lang="it-IT" sz="2800" dirty="0" err="1"/>
              <a:t>PubMed</a:t>
            </a:r>
            <a:r>
              <a:rPr lang="it-IT" sz="2800" dirty="0"/>
              <a:t>, </a:t>
            </a:r>
            <a:r>
              <a:rPr lang="it-IT" sz="2800" dirty="0" err="1"/>
              <a:t>PsycNet</a:t>
            </a:r>
            <a:r>
              <a:rPr lang="it-IT" sz="2800" dirty="0"/>
              <a:t>, BASE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Ricerca </a:t>
            </a:r>
            <a:r>
              <a:rPr lang="it-IT" sz="2800" dirty="0" err="1"/>
              <a:t>sitografica</a:t>
            </a:r>
            <a:r>
              <a:rPr lang="it-IT" sz="2800" dirty="0"/>
              <a:t>: biomedicina e ingegneria biomedica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Analisi degli articoli e review pubblicati dal 2000 al 2023 in lingua inglese</a:t>
            </a:r>
          </a:p>
        </p:txBody>
      </p:sp>
    </p:spTree>
    <p:extLst>
      <p:ext uri="{BB962C8B-B14F-4D97-AF65-F5344CB8AC3E}">
        <p14:creationId xmlns:p14="http://schemas.microsoft.com/office/powerpoint/2010/main" val="135723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17309-2D9C-DCD9-D89D-C248952E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858852"/>
          </a:xfrm>
        </p:spPr>
        <p:txBody>
          <a:bodyPr/>
          <a:lstStyle/>
          <a:p>
            <a:pPr algn="ctr"/>
            <a:r>
              <a:rPr lang="it-IT" dirty="0"/>
              <a:t>Il codice Braille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995F89-4205-5FDF-0EB1-084AC8F9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Fu ideato all’inizio del XIX secolo da Luis Braille</a:t>
            </a:r>
          </a:p>
          <a:p>
            <a:pPr algn="just"/>
            <a:r>
              <a:rPr lang="it-IT" sz="2800" dirty="0"/>
              <a:t>Si basa sulla combinazione di 6 punti disposti in uno spazio rettangolare di 2x3 mm, corrispondente al polpastrello del dito indice. I punti in rilievo possono essere disposti in 64 differenti modi, corrispondenti alle lettere dell’alfabeto. </a:t>
            </a:r>
          </a:p>
          <a:p>
            <a:pPr algn="just"/>
            <a:r>
              <a:rPr lang="it-IT" sz="2800" dirty="0"/>
              <a:t>In Italia, venne introdotto nel 1864.</a:t>
            </a:r>
          </a:p>
        </p:txBody>
      </p:sp>
    </p:spTree>
    <p:extLst>
      <p:ext uri="{BB962C8B-B14F-4D97-AF65-F5344CB8AC3E}">
        <p14:creationId xmlns:p14="http://schemas.microsoft.com/office/powerpoint/2010/main" val="59883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63155-AF12-8F5E-7A2B-8E693B13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940132"/>
          </a:xfrm>
        </p:spPr>
        <p:txBody>
          <a:bodyPr/>
          <a:lstStyle/>
          <a:p>
            <a:pPr algn="ctr"/>
            <a:r>
              <a:rPr lang="it-IT" dirty="0"/>
              <a:t>Evoluzione del codice Braille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C62F0E-DF46-1947-1F41-38A591E7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Nel 1952, l’ONU proclama il Braille, sistema universale di lettura e scrittura per ciechi.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La rivoluzione informatica determina l’adattamento della cella a 6 punti con 64 combinazioni a quella a 8 punti con 256 combinazioni dell’alfabeto informatico ASCII.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08146155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RegularSeedLeftStep">
      <a:dk1>
        <a:srgbClr val="000000"/>
      </a:dk1>
      <a:lt1>
        <a:srgbClr val="FFFFFF"/>
      </a:lt1>
      <a:dk2>
        <a:srgbClr val="2E1B30"/>
      </a:dk2>
      <a:lt2>
        <a:srgbClr val="F0F3F2"/>
      </a:lt2>
      <a:accent1>
        <a:srgbClr val="E7295E"/>
      </a:accent1>
      <a:accent2>
        <a:srgbClr val="D5179B"/>
      </a:accent2>
      <a:accent3>
        <a:srgbClr val="D129E7"/>
      </a:accent3>
      <a:accent4>
        <a:srgbClr val="7117D5"/>
      </a:accent4>
      <a:accent5>
        <a:srgbClr val="372DE7"/>
      </a:accent5>
      <a:accent6>
        <a:srgbClr val="175CD5"/>
      </a:accent6>
      <a:hlink>
        <a:srgbClr val="349C7F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F3E01D6058D3D4C8BEFF6C15D48CF35" ma:contentTypeVersion="14" ma:contentTypeDescription="Creare un nuovo documento." ma:contentTypeScope="" ma:versionID="fe2c8dd7fc2ef0272d67e27f55f28dcf">
  <xsd:schema xmlns:xsd="http://www.w3.org/2001/XMLSchema" xmlns:xs="http://www.w3.org/2001/XMLSchema" xmlns:p="http://schemas.microsoft.com/office/2006/metadata/properties" xmlns:ns2="04486187-2baf-499c-968d-cf427a2b2daa" xmlns:ns3="b7ba4361-ed87-4e67-89cd-2e3a3aedc5c9" targetNamespace="http://schemas.microsoft.com/office/2006/metadata/properties" ma:root="true" ma:fieldsID="c24c9c4ddbd3bbdf3d869d68e3f088e1" ns2:_="" ns3:_="">
    <xsd:import namespace="04486187-2baf-499c-968d-cf427a2b2daa"/>
    <xsd:import namespace="b7ba4361-ed87-4e67-89cd-2e3a3aedc5c9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86187-2baf-499c-968d-cf427a2b2da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71d8f021-8cdc-44c0-9c45-a10b5d684f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a4361-ed87-4e67-89cd-2e3a3aedc5c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cb1ae9e-8efd-4bfb-b6d2-7b3c45aa29a9}" ma:internalName="TaxCatchAll" ma:showField="CatchAllData" ma:web="b7ba4361-ed87-4e67-89cd-2e3a3aedc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486187-2baf-499c-968d-cf427a2b2daa">
      <Terms xmlns="http://schemas.microsoft.com/office/infopath/2007/PartnerControls"/>
    </lcf76f155ced4ddcb4097134ff3c332f>
    <TaxCatchAll xmlns="b7ba4361-ed87-4e67-89cd-2e3a3aedc5c9" xsi:nil="true"/>
  </documentManagement>
</p:properties>
</file>

<file path=customXml/itemProps1.xml><?xml version="1.0" encoding="utf-8"?>
<ds:datastoreItem xmlns:ds="http://schemas.openxmlformats.org/officeDocument/2006/customXml" ds:itemID="{11BACCE1-5210-4682-A418-A933153CD412}"/>
</file>

<file path=customXml/itemProps2.xml><?xml version="1.0" encoding="utf-8"?>
<ds:datastoreItem xmlns:ds="http://schemas.openxmlformats.org/officeDocument/2006/customXml" ds:itemID="{CCC43251-9F03-41EF-8D70-88A93A126E8A}"/>
</file>

<file path=customXml/itemProps3.xml><?xml version="1.0" encoding="utf-8"?>
<ds:datastoreItem xmlns:ds="http://schemas.openxmlformats.org/officeDocument/2006/customXml" ds:itemID="{D9EA3EF4-9C88-4FFD-A3DE-4072886066DA}"/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667</Words>
  <Application>Microsoft Office PowerPoint</Application>
  <PresentationFormat>Widescreen</PresentationFormat>
  <Paragraphs>162</Paragraphs>
  <Slides>16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Avenir Next LT Pro</vt:lpstr>
      <vt:lpstr>Avenir Next LT Pro Light</vt:lpstr>
      <vt:lpstr>Calibri</vt:lpstr>
      <vt:lpstr>Georgia Pro Semibold</vt:lpstr>
      <vt:lpstr>RocaVTI</vt:lpstr>
      <vt:lpstr>BRAILLE 2.0  INCLUSIONE  E TECNOLOGIA</vt:lpstr>
      <vt:lpstr>Dati sulla disabilità</vt:lpstr>
      <vt:lpstr>Presentazione standard di PowerPoint</vt:lpstr>
      <vt:lpstr>Difficoltà di inclusione scolastica, sociale e lavorativa</vt:lpstr>
      <vt:lpstr>Iscritti nell’elenco del collocamento mirato, classificate per tipologia di invalidità, genere (v. ass.). Anni 2016 – 2018.</vt:lpstr>
      <vt:lpstr>Obiettivi della ricerca</vt:lpstr>
      <vt:lpstr>Metodologia </vt:lpstr>
      <vt:lpstr>Il codice Braille</vt:lpstr>
      <vt:lpstr>Evoluzione del codice Braille</vt:lpstr>
      <vt:lpstr>Tecnologia Braille-based</vt:lpstr>
      <vt:lpstr>Riflessioni </vt:lpstr>
      <vt:lpstr>Riflessioni </vt:lpstr>
      <vt:lpstr>Riflessioni </vt:lpstr>
      <vt:lpstr>Considerazioni conclusive</vt:lpstr>
      <vt:lpstr>Considerazioni conclusive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BRAILLE 2.0  INCLUSIONE  E TECNOLOGIA</dc:title>
  <dc:creator>Federica Mazzarella</dc:creator>
  <cp:lastModifiedBy>Giulia Meuti</cp:lastModifiedBy>
  <cp:revision>4</cp:revision>
  <cp:lastPrinted>2023-02-19T19:45:54Z</cp:lastPrinted>
  <dcterms:created xsi:type="dcterms:W3CDTF">2023-02-19T11:21:45Z</dcterms:created>
  <dcterms:modified xsi:type="dcterms:W3CDTF">2023-02-20T11:57:40Z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0x010100CF3E01D6058D3D4C8BEFF6C15D48CF35</vt:lpwstr>
  </property>
</Properties>
</file>